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04" r:id="rId3"/>
    <p:sldId id="303" r:id="rId4"/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300" r:id="rId38"/>
    <p:sldId id="296" r:id="rId39"/>
    <p:sldId id="297" r:id="rId40"/>
    <p:sldId id="298" r:id="rId41"/>
    <p:sldId id="301" r:id="rId42"/>
    <p:sldId id="30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айкал Электроникс" initials="БЭ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98FAC0"/>
    <a:srgbClr val="1BF372"/>
    <a:srgbClr val="A1F9A9"/>
    <a:srgbClr val="60DE78"/>
    <a:srgbClr val="B8E088"/>
    <a:srgbClr val="ED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5687" autoAdjust="0"/>
  </p:normalViewPr>
  <p:slideViewPr>
    <p:cSldViewPr>
      <p:cViewPr varScale="1">
        <p:scale>
          <a:sx n="88" d="100"/>
          <a:sy n="88" d="100"/>
        </p:scale>
        <p:origin x="22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AC2E9-4A50-4894-88D1-431FBF9583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5821A-9504-4CF9-98F0-46CD6705B0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04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F73F0-8525-4890-9023-A720CFE71D6D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13C92-1669-4CFB-9F51-2659844701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5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82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ru.wikipedia.org/wiki/%D0%91%D0%B0%D0%BB%D0%BB%D0%B0%D0%B4%D0%B0" TargetMode="External"/><Relationship Id="rId4" Type="http://schemas.openxmlformats.org/officeDocument/2006/relationships/hyperlink" Target="http://ru.wikipedia.org/wiki/XIX_%D0%B2%D0%B5%D0%BA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84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Портрет Пушкина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высокая одухотворенность образа поэта, запечатленная в нем воля, энергия, тонкая передача глубоко скрытых чувств горечи, душевной боли.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338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его романтических произведениях проступают реалистические черты.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26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Портрет Арсения дает нам возможность почувствовать , какую отцовскую привязанность, какую безграничную любовь к сыну и тревогу за его  будущее испытывал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Тропинин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когда писал этот портрет. Арсений, изображенный на портрете, застигнут в минуту, когда он оглянулся на отца, заставляющего его позировать смирно, и в уме соображает, скоро ли можно будет вернуться к интересному занятию, очевидно, прерванному в самый  неподходящий момент. Умные живые глаза мальчика смотрят доверчиво и смело. В них- и озорные искорки, и решительность, и возбуждение.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13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Этим портретом художник показал, что даже обычная крестьянка может быть красивой, изящной и кокетливой, не менее, чем барышня дворянка. Здесь он воспевает душевную гармонию и чувство человеческого достоинства, присущее трудолюбивой крестьянке, которая не взирая на тяжелые условия сурового быта сохранит его на всю жизнь.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352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Отличается от портрета Кипренского. Он более скромный , но не уступает ему ни по выразительности, ни по живописной силе.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3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его произведениях соприкасаются традиции классицизма и черты романтизма.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629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Ясно ощущается романтический пафос картины </a:t>
            </a:r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"Последний день Помпеи"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противопоставление в ней ощущения катастрофы, трагической безысходности и самоотверженности, духовной красоты людей в момент смертельной опасности. В этом полотне красной нитью проходит связь идеи картины с русской действительностью начала XIX века. Как средства художественной выразительности можно отметить смелость цветового решения, контрасты цвета и света, световые рефлексы.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19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этой работе Брюллов соединяет парадный портрет и бытовую сцену (возвращение с прогулки).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14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Красотой и выразительностью отличаются произведения Брюллова итальянского периода - </a:t>
            </a:r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"Итальянский полдень"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2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противоречивый портрет. Поскольку в истории русской культуры Кукольник рисуется далеко не в  положительном плане.  Его литературная деятельность вызывала неоднократное осуждение лучших людей России . Тем не менее Брюллов создал вдохновенный образ поэта, сердце которого объято внутренним горением.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13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Цели:</a:t>
            </a:r>
          </a:p>
          <a:p>
            <a:r>
              <a:rPr lang="ru-RU" dirty="0" smtClean="0"/>
              <a:t>1. Знакомство с основными особенностями романтизма как художественного направления и представителями романтизма в русском изобразительном искусстве, в русской музыке и литературе;</a:t>
            </a:r>
          </a:p>
          <a:p>
            <a:r>
              <a:rPr lang="ru-RU" dirty="0" smtClean="0"/>
              <a:t>2. Развитие воображение, аналитического мышления;</a:t>
            </a:r>
          </a:p>
          <a:p>
            <a:r>
              <a:rPr lang="ru-RU" dirty="0" smtClean="0"/>
              <a:t>3. Приобщение к ценностям русской и мировой культуры.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46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музыке направление романтизма сложилось в </a:t>
            </a:r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1820"/>
              </a:rPr>
              <a:t>1820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-е годы, развитие его заняло весь </a:t>
            </a:r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XIX век"/>
              </a:rPr>
              <a:t>XIX век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Композиторы-романтики старались с помощью музыкальных средств выразить глубину и богатство внутреннего мира человека. Музыка становится более рельефной, индивидуальной. Получают развитие песенные жанры, в том числе </a:t>
            </a:r>
            <a:r>
              <a:rPr lang="ru-RU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tooltip="Баллада"/>
              </a:rPr>
              <a:t>баллада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основной проблемы романтической музыки выдвигается проблема личности, причем в новом освещении — в её конфликте с окружающим миром. Романтический герой всегда одинок. Тема одиночества — едва ли не самая популярная во всем романтическом искусстве.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48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своем творчестве Глинка М.И. показал многообразные стороны русской жизни и русского характера. Он создатель русской классической оперы и русского классического романса. Расцвет творчества Глинки М.И. совпал с эпохой романтизма. Ему была близка концепция романтиков о национальной самобытности и характерности. Он унаследовал от романтизма прогрессивные черты – умение находить прекрасное в обыденном.  Сейчас вы можете слышать его произведение «Жаворонок».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602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Своеобразие таланта Римского-Корсакова заключается в сочетании слухового и зрительного воображения. Круг тем и сюжетов, воплощенных Римским-Корсаковым, широк и многообразен. Композитор обращался к русской истории, картинам народной жизни, образам Востока, он также затронул область бытовой драмы и лирико-психологическую сферу. Но с наибольшей полнотой дарование Римского-Корсакова выявилось в произведениях, связанных с миром фантастики и разнообразными формами русского народного творчества. Сказка, легенда, былина, миф, обряд определяют не только тематику, но и идейный смысл большинства его сочинений.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Сейчас вы можете слышать его произведение «Полет шмеля».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407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Задачи искусства Мусоргский видел в раскрытии жизненной правды, о которой он мечтал поведать людям, понимая искусство не только как средство общения между людьми, но и как средство воспитания людей. Судьба народа более всего волновала Мусоргского. Особенно его увлекали исторические события переломных эпох.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Сейчас вы можете слышать его произведение «Танец персиянок».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69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Основная тема его музыкального творчества – сильная личность, обуреваемая всепоглощающей страстью, гибнущая в борьбе, но не смиряющаяся с насилием и злом. Его музыка проникнута глубоким лиризмом и тонким психологизмом.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Сейчас вы можете слышать его произведение «Вальс цветов».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35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Ярким представителем романтизма в России является В.А. Жуковский, которого многие считают основоположником романтизма в русской литературе. Сегодня мы представляем вашему вниманию его балладу «Лесной царь».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3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98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Романтизм. Причины возникновения и особенности.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в русском изобразительном искусстве.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в музыке.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в русской литературе.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9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Романтизм в России возник на семь лет позже, чем в Европе.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Причинами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возникновения Романтизма в России многие считали Французскую революцию и капитализм в Европе. Но результаты революции  разочаровали людей, которые возлагали на нее большие надежды. А вопроса о капитализме в России начала 19 века не стояло. Следовательно это не причины возникновения Романтизма в России.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Настоящей причиной стала Отечественная война 1812 года, в которой проявилась вся сила народной инициативы. Но после войны народ не получил воли. Лучшие из дворянства,  недовольные действительностью, вышли на Сенатскую площадь в декабре 1825 года. Этот поступок тоже не прошел бесследно для творческой интеллигенции. Бурные послевоенные годы стали обстановкой, в которой формировался русский Романтизм.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8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Особенностью русского романтизма является развитие и углубление задач русского Просвещения в искусстве романтизма в России, и в этом главное отличие русского романтизма от западноевропейского, утверждавшегося в борьбе с просветительской идеологией.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75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Романтизм зародился как литературное течение, но оказал значительное влияние на музыку и на живопись.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64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Основной особенностью романтизма в русской живописи является сочетание романтизма с реалистическими исканиями. Возникает особый интерес к духовному миру человека.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4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Кипренский О.А. - яркий представитель Романтизма в России. Его работы отличаются психологизмом и национальным своеобразием.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27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Внешнее спокойствие и внутренняя напряженность образов раскрывают глубокое душевное волнение, силу чувств.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13C92-1669-4CFB-9F51-26598447015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2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9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4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rgbClr val="98FA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8B6-E28D-456C-8BF8-B86729F9D11A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7DAF-7614-45DB-B18C-51D858CD8D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2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s0.wikipaintings.org/images/orest-kiprensky/portrait-of-colonel-evgraf-v-davydov-1809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ivopis.org/pictures/111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s7.wikipaintings.org/images/orest-kiprensky/portrait-of-ekaterina-avdulina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s6.wikipaintings.org/images/orest-kiprensky/portrait-of-countess-ekaterina-petrovna-rostopchina-1809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s7.wikipaintings.org/images/orest-kiprensky/portrait-of-ekaterina-avdulin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uploads6.wikipaintings.org/images/orest-kiprensky/portrait-of-countess-ekaterina-petrovna-rostopchina-1809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ropinin-self.jpg?uselang=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6/Tropinin_pt_arseniya_syna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Tropinin_lacemaker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b/AleksandrPushkin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rjullov.jpg?uselang=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9/BRULLOV_VSADNICA1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7/Brjullov_Italianskij_Poldenj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-online.ru/romanticism/Orest_Adamovich_Kiprensky/Canvas/304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s0.wikipaintings.org/images/orest-kiprensky/portrait-of-colonel-evgraf-v-davydov-1809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2357430"/>
            <a:ext cx="8572561" cy="1754326"/>
          </a:xfrm>
          <a:prstGeom prst="rect">
            <a:avLst/>
          </a:prstGeom>
          <a:noFill/>
        </p:spPr>
        <p:txBody>
          <a:bodyPr wrap="square" lIns="91440" tIns="45720" rIns="91440" bIns="45720" anchor="t" anchorCtr="1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Романтизм в России</a:t>
            </a: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Жуковский Василий 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Андрееевич</a:t>
            </a:r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Баллада «Лесной царь»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14290"/>
            <a:ext cx="8643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Министерство здравоохранения Иркутской области</a:t>
            </a:r>
          </a:p>
          <a:p>
            <a:pPr algn="ctr"/>
            <a:r>
              <a:rPr lang="ru-RU" sz="2400" b="1" dirty="0" smtClean="0"/>
              <a:t>Областное государственное бюджетное профессиональное образовательное учреждение</a:t>
            </a:r>
          </a:p>
          <a:p>
            <a:pPr algn="ctr"/>
            <a:r>
              <a:rPr lang="ru-RU" sz="2400" b="1" dirty="0" smtClean="0"/>
              <a:t>«Иркутский базовый медицинский колледж»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5000636"/>
            <a:ext cx="5178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Кравченко Наталья Владимировна – </a:t>
            </a:r>
          </a:p>
          <a:p>
            <a:r>
              <a:rPr lang="ru-RU" sz="2000" b="1" dirty="0" smtClean="0"/>
              <a:t>преподаватель русского языка и литературы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896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Портрет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отца художника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Адама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Карловича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Швальбе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532859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Портрет лейб гусарского полковника Евграфа Владимировича Давыдова  - Орест Кипренский">
            <a:hlinkClick r:id="rId3" tooltip="&quot;Портрет лейб гусарского полковника Евграфа Владимировича Давыдова  - Орест Кипренский&quot;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3888431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4847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Портрет Александра Сергеевича Пушкина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 descr="Кипренский Орест Адамович. «Портрет А.С. Пушкина»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40060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3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Портрет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Екатерины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Сергеевны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Авдулиной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Портрет Екатерины Сергеевны Авдулиной  - Орест Кипренский">
            <a:hlinkClick r:id="rId2" tooltip="&quot;Портрет Екатерины Сергеевны Авдулиной  - Орест Кипренский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5544615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Портрет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графини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Екатерины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Петровны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Ростопчиной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Портрет графини Екатерины Петровны Ростопчиной  - Орест Кипренский">
            <a:hlinkClick r:id="rId2" tooltip="&quot;Портрет графини Екатерины Петровны Ростопчиной  - Орест Кипренский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5472607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0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Портрет Екатерины Сергеевны Авдулиной  - Орест Кипренский">
            <a:hlinkClick r:id="rId2" tooltip="&quot;Портрет Екатерины Сергеевны Авдулиной  - Орест Кипренский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888432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Портрет графини Екатерины Петровны Ростопчиной  - Орест Кипренский">
            <a:hlinkClick r:id="rId4" tooltip="&quot;Портрет графини Екатерины Петровны Ростопчиной  - Орест Кипренский&quot;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20479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Василий Андреевич Тропинин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Автопортрет с кистями и палитрой на фоне окна с видом на Кремль (1844)">
            <a:hlinkClick r:id="rId3" tooltip="&quot;Автопортрет с кистями и палитрой на фоне окна с видом на Кремль (1844)&quot;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82453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Портрет Арсения Васильевича Тропинина, сына художника</a:t>
            </a:r>
          </a:p>
        </p:txBody>
      </p:sp>
      <p:pic>
        <p:nvPicPr>
          <p:cNvPr id="4" name="Объект 3" descr="File:Tropinin pt arseniya syna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392488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1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КРУЖЕВНИЦА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File:Tropinin lacemaker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896544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87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Портрет Александра Сергеевича Пушкина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File:AleksandrPushkin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46449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08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980728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основными особенностями романтизма как художественного направления и представителями романтизма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 изобразительном искусстве, в русской музыке и литературе;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аналитического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мышления;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ценностям русской и мировой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1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</a:rPr>
              <a:t>Карл Брюллов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5" name="Объект 4" descr="Фотография">
            <a:hlinkClick r:id="rId3" tooltip="&quot;Фотография&quot;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5400600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2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Последний день Помпеи, Брюллов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704856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95736" y="476672"/>
            <a:ext cx="4541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Последний день Помпеи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Всадница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4" name="Объект 3" descr="File:BRULLOV VSADNICA1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328591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2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Итальянский полдень</a:t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 </a:t>
            </a:r>
            <a:r>
              <a:rPr lang="ru-RU" sz="3200" dirty="0">
                <a:solidFill>
                  <a:schemeClr val="tx2"/>
                </a:solidFill>
              </a:rPr>
              <a:t>(</a:t>
            </a:r>
            <a:r>
              <a:rPr lang="ru-RU" sz="3200" dirty="0" smtClean="0">
                <a:solidFill>
                  <a:schemeClr val="tx2"/>
                </a:solidFill>
              </a:rPr>
              <a:t>Итальянка, снимающая </a:t>
            </a:r>
            <a:r>
              <a:rPr lang="ru-RU" sz="3200" dirty="0">
                <a:solidFill>
                  <a:schemeClr val="tx2"/>
                </a:solidFill>
              </a:rPr>
              <a:t>виноград</a:t>
            </a:r>
            <a:r>
              <a:rPr lang="ru-RU" sz="3200" dirty="0" smtClean="0">
                <a:solidFill>
                  <a:schemeClr val="tx2"/>
                </a:solidFill>
              </a:rPr>
              <a:t>)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4" name="Объект 3" descr="File:Brjullov Italianskij Poldenj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04056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7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tx2"/>
                </a:solidFill>
              </a:rPr>
              <a:t>ПОРТРЕТ </a:t>
            </a:r>
            <a:r>
              <a:rPr lang="ru-RU" sz="3600" dirty="0">
                <a:solidFill>
                  <a:schemeClr val="tx2"/>
                </a:solidFill>
              </a:rPr>
              <a:t>ПИСАТЕЛЯ Н.В.КУКОЛЬНИКА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Объект 3" descr="http://www.artprojekt.ru/gallery/brullov/Pic/08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460851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2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2711" y="2564904"/>
            <a:ext cx="6518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Романтизм в музыке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45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Глинка Михаил Иванович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68760"/>
            <a:ext cx="4536504" cy="5184576"/>
          </a:xfrm>
        </p:spPr>
      </p:pic>
      <p:pic>
        <p:nvPicPr>
          <p:cNvPr id="5" name="Жаворонок. Муз. Глинк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5536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Николай Андреевич Римский-Корсаков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340768"/>
            <a:ext cx="4536505" cy="5328592"/>
          </a:xfrm>
        </p:spPr>
      </p:pic>
      <p:pic>
        <p:nvPicPr>
          <p:cNvPr id="3" name="Римский Корсаков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Модест Петрович Мусоргский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4536504" cy="5400600"/>
          </a:xfrm>
        </p:spPr>
      </p:pic>
      <p:pic>
        <p:nvPicPr>
          <p:cNvPr id="3" name="Модест+Петрович+Мусоргский+-+Танец+Персиянок+[с+сайта+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Петр Ильич Чайковский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2736"/>
            <a:ext cx="3960440" cy="5256584"/>
          </a:xfrm>
        </p:spPr>
      </p:pic>
      <p:pic>
        <p:nvPicPr>
          <p:cNvPr id="3" name="Чайковский - Вальс цветов из балета Щелкунчик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68760"/>
            <a:ext cx="859530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омантизм. Причины возникновения и особенности.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в русском изобразительном искусстве.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в музыке.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в русской литературе.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3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9563" y="2636912"/>
            <a:ext cx="65848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Романтизм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русской литературе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65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1696" y="57398"/>
            <a:ext cx="6660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Истоки русского романтизма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764704"/>
            <a:ext cx="3603679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</a:rPr>
              <a:t>Влияние немецкого романтизма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</a:rPr>
              <a:t>И.В.Гете, </a:t>
            </a:r>
            <a:r>
              <a:rPr lang="ru-RU" dirty="0" smtClean="0">
                <a:solidFill>
                  <a:srgbClr val="C00000"/>
                </a:solidFill>
              </a:rPr>
              <a:t>И.Шиллер, Э</a:t>
            </a:r>
            <a:r>
              <a:rPr lang="ru-RU" dirty="0">
                <a:solidFill>
                  <a:srgbClr val="C00000"/>
                </a:solidFill>
              </a:rPr>
              <a:t>. Т. А. Гофман</a:t>
            </a:r>
            <a:endParaRPr lang="ru-RU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2246" y="765284"/>
            <a:ext cx="4428678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dirty="0">
                <a:solidFill>
                  <a:srgbClr val="7030A0"/>
                </a:solidFill>
              </a:rPr>
              <a:t>Влияние английского и французского </a:t>
            </a:r>
            <a:endParaRPr lang="ru-RU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7030A0"/>
                </a:solidFill>
              </a:rPr>
              <a:t>Романтизма Дж</a:t>
            </a:r>
            <a:r>
              <a:rPr lang="ru-RU" dirty="0">
                <a:solidFill>
                  <a:srgbClr val="7030A0"/>
                </a:solidFill>
              </a:rPr>
              <a:t>. Г. Байрон, П. Шелли, </a:t>
            </a:r>
            <a:endParaRPr lang="ru-RU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7030A0"/>
                </a:solidFill>
              </a:rPr>
              <a:t>А.Шатобриан</a:t>
            </a:r>
            <a:r>
              <a:rPr lang="ru-RU" dirty="0">
                <a:solidFill>
                  <a:srgbClr val="7030A0"/>
                </a:solidFill>
              </a:rPr>
              <a:t>, Ш.Нодье</a:t>
            </a:r>
            <a:endParaRPr lang="ru-RU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060848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- мистицизм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2348880"/>
            <a:ext cx="3625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- интерес к философским аспектам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бытия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2926685"/>
            <a:ext cx="387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-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противопоставление «дневного» и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«ночного» мира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6016" y="2132856"/>
            <a:ext cx="259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dirty="0" smtClean="0">
                <a:solidFill>
                  <a:srgbClr val="7030A0"/>
                </a:solidFill>
              </a:rPr>
              <a:t>богоборческие мотивы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3586" y="2433367"/>
            <a:ext cx="31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- разлад личности и общества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6016" y="2708920"/>
            <a:ext cx="4042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- проблематика «сильной личности» и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«естественного человека»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16" y="3284984"/>
            <a:ext cx="375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- экзотика сюжета и места действия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2" y="3861048"/>
            <a:ext cx="1727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В.А.Жуковский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i="1" dirty="0" smtClean="0">
                <a:solidFill>
                  <a:srgbClr val="C00000"/>
                </a:solidFill>
              </a:rPr>
              <a:t>К.Н. Батюшков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i="1" dirty="0">
                <a:solidFill>
                  <a:srgbClr val="C00000"/>
                </a:solidFill>
              </a:rPr>
              <a:t>П.А.Вяземский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i="1" dirty="0">
                <a:solidFill>
                  <a:srgbClr val="C00000"/>
                </a:solidFill>
              </a:rPr>
              <a:t>А.И.Одоевский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60032" y="4005064"/>
            <a:ext cx="2347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7030A0"/>
                </a:solidFill>
              </a:rPr>
              <a:t>Молодой А.С.Пушкин,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i="1" dirty="0">
                <a:solidFill>
                  <a:srgbClr val="7030A0"/>
                </a:solidFill>
              </a:rPr>
              <a:t>М.Ю.Лермонтов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5229200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- </a:t>
            </a:r>
            <a:r>
              <a:rPr lang="ru-RU" i="1" dirty="0">
                <a:solidFill>
                  <a:srgbClr val="C00000"/>
                </a:solidFill>
              </a:rPr>
              <a:t>м</a:t>
            </a:r>
            <a:r>
              <a:rPr lang="ru-RU" i="1" dirty="0" smtClean="0">
                <a:solidFill>
                  <a:srgbClr val="C00000"/>
                </a:solidFill>
              </a:rPr>
              <a:t>едитативность лирики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5536" y="5517232"/>
            <a:ext cx="3284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- философская углубленность в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«вечные вопросы»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536" y="6093296"/>
            <a:ext cx="409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- интерес к проявлению потусторонних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сил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5013176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- пафос вольнолюбия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5301208"/>
            <a:ext cx="379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- мотив разлада сильной личности с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обществом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87831" y="5877272"/>
            <a:ext cx="210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- экзотизм сюжетов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42246" y="6165304"/>
            <a:ext cx="451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rgbClr val="7030A0"/>
                </a:solidFill>
              </a:rPr>
              <a:t>- немотивированность действий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романтического героя, его неизменяемость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Жуковский Василий Андреевич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340768"/>
            <a:ext cx="4968552" cy="5112568"/>
          </a:xfrm>
        </p:spPr>
      </p:pic>
    </p:spTree>
    <p:extLst>
      <p:ext uri="{BB962C8B-B14F-4D97-AF65-F5344CB8AC3E}">
        <p14:creationId xmlns:p14="http://schemas.microsoft.com/office/powerpoint/2010/main" val="9180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7272808" cy="446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47" y="836712"/>
            <a:ext cx="4435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скачет, кто мчится под хладною мглой?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Ездок запоздалый, с ним сын молодой.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отцу, весь издрогнув, малютка приник;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Обняв, его держит и греет старик.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00197" y="-27384"/>
            <a:ext cx="4743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«Лесной царь»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tragichnaya_muzyka_-_...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5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280920" cy="5112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16632"/>
            <a:ext cx="4733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Дитя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ко мне ты так робко прильнул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Родимый, лесной царь в глаза мне сверкнул: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 тёмной короне, с густой бородой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нет, то белеет туман над водой.</a:t>
            </a:r>
          </a:p>
        </p:txBody>
      </p:sp>
    </p:spTree>
    <p:extLst>
      <p:ext uri="{BB962C8B-B14F-4D97-AF65-F5344CB8AC3E}">
        <p14:creationId xmlns:p14="http://schemas.microsoft.com/office/powerpoint/2010/main" val="33270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776864" cy="48245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188640"/>
            <a:ext cx="4440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«Дитя, оглянися: младенец, ко мне;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Весёлого много в моей стороне: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Цветы бирюзовы, жемчужны струи;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золота слиты чертоги мои».</a:t>
            </a:r>
          </a:p>
        </p:txBody>
      </p:sp>
    </p:spTree>
    <p:extLst>
      <p:ext uri="{BB962C8B-B14F-4D97-AF65-F5344CB8AC3E}">
        <p14:creationId xmlns:p14="http://schemas.microsoft.com/office/powerpoint/2010/main" val="39928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04" y="1412776"/>
            <a:ext cx="7632847" cy="4968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96" y="116632"/>
            <a:ext cx="4333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Родимый, лесной царь со мной говорит: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золото, перлы и радость сулит.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нет, мой младенец, ослышался 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ветер, проснувшись, колыхнул листы.</a:t>
            </a:r>
          </a:p>
        </p:txBody>
      </p:sp>
    </p:spTree>
    <p:extLst>
      <p:ext uri="{BB962C8B-B14F-4D97-AF65-F5344CB8AC3E}">
        <p14:creationId xmlns:p14="http://schemas.microsoft.com/office/powerpoint/2010/main" val="39416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422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 мне, мой младенец; в дуброве моей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Узнаешь прекрасных моих дочерей: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месяце будут играть и летать,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Играя, летая, тебя усыплять».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7686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16961"/>
            <a:ext cx="6768752" cy="5352399"/>
          </a:xfrm>
        </p:spPr>
      </p:pic>
      <p:sp>
        <p:nvSpPr>
          <p:cNvPr id="7" name="TextBox 6"/>
          <p:cNvSpPr txBox="1"/>
          <p:nvPr/>
        </p:nvSpPr>
        <p:spPr>
          <a:xfrm>
            <a:off x="35496" y="116632"/>
            <a:ext cx="4215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Родимый, лесной царь созвал дочерей: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вижу, кивают из тёмных ветвей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нет, всё спокойно в ночной глубине: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вётлы седые стоят в стороне.</a:t>
            </a:r>
          </a:p>
        </p:txBody>
      </p:sp>
    </p:spTree>
    <p:extLst>
      <p:ext uri="{BB962C8B-B14F-4D97-AF65-F5344CB8AC3E}">
        <p14:creationId xmlns:p14="http://schemas.microsoft.com/office/powerpoint/2010/main" val="3301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768752" cy="4824536"/>
          </a:xfrm>
        </p:spPr>
      </p:pic>
      <p:sp>
        <p:nvSpPr>
          <p:cNvPr id="5" name="TextBox 4"/>
          <p:cNvSpPr txBox="1"/>
          <p:nvPr/>
        </p:nvSpPr>
        <p:spPr>
          <a:xfrm>
            <a:off x="119434" y="68431"/>
            <a:ext cx="4452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«Дитя, я пленился твоей красотой: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Неволей иль волей, а будешь ты мой».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Родимый, лесной царь нас хочет догнать: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Уж вот он: мне душно, мне тяжко дышать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28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60791" y="188640"/>
            <a:ext cx="58224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Причины возникновения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1484784"/>
            <a:ext cx="5561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Французская революция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314096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1812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1988840"/>
            <a:ext cx="573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Капитализм в Европе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3645024"/>
            <a:ext cx="7231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Восстание декабристов в 1825 году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2087216" y="980728"/>
            <a:ext cx="2124744" cy="2240959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2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195736" y="980728"/>
            <a:ext cx="2232248" cy="2240959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01600">
              <a:schemeClr val="accent2">
                <a:lumMod val="20000"/>
                <a:lumOff val="8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3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632848" cy="5184576"/>
          </a:xfrm>
        </p:spPr>
      </p:pic>
      <p:sp>
        <p:nvSpPr>
          <p:cNvPr id="9" name="TextBox 8"/>
          <p:cNvSpPr txBox="1"/>
          <p:nvPr/>
        </p:nvSpPr>
        <p:spPr>
          <a:xfrm>
            <a:off x="107504" y="116632"/>
            <a:ext cx="39568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Ездок оробелый не скачет, летит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Младенец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тоскует, младенец кричит;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Ездок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погоняет, ездок доскакал…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руках его мёртвый младенец лежал.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353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4680519" cy="4680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753" y="1772816"/>
            <a:ext cx="42334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«Лучшего перевода «Лесного царя»,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сделал Жуковский, нельзя 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пытаться. За столетием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уже не перевод,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подлинник.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другой «Лесной царь»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хрестоматий и страшных детских снов».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5085184"/>
            <a:ext cx="91589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«Вещи равновелики и совершенно разны. Две вариации на одну тему, два видения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из черноты своих огненных глаз – увидел лесного демона, и мы с ним.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глади своих ярких, добрых, разумных глаз – не увидел, не увидели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при чтении «лесного царя »: как это ребенок не видит, что это ветлы?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Жуковского ребенок погибает от страха, у Гете – от лесного царя».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2127" y="188640"/>
            <a:ext cx="43263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М. </a:t>
            </a:r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Цветаева</a:t>
            </a:r>
          </a:p>
          <a:p>
            <a:pPr algn="ctr"/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32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«Два «Лесных царя</a:t>
            </a:r>
            <a:r>
              <a:rPr lang="ru-RU" sz="3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85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714620"/>
            <a:ext cx="5163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Спасибо за внимание!</a:t>
            </a:r>
            <a:endParaRPr lang="ru-RU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4687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углубление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 русского Просвещения в искусстве романтизма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                                 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2853" y="417438"/>
            <a:ext cx="30893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Особенности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467506" y="2996952"/>
            <a:ext cx="0" cy="1296144"/>
          </a:xfrm>
          <a:prstGeom prst="straightConnector1">
            <a:avLst/>
          </a:prstGeom>
          <a:ln w="152400" cap="rnd" cmpd="sng">
            <a:prstDash val="solid"/>
            <a:bevel/>
            <a:tailEnd type="stealth" w="lg" len="lg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0800000" flipV="1">
            <a:off x="1187624" y="4149080"/>
            <a:ext cx="71287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отличие русского романтизма от западноевропейского, утверждавшегося в борьбе с просветительской идеологией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4205" y="332656"/>
            <a:ext cx="2855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Романтизм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069" y="1628800"/>
            <a:ext cx="460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77980" y="2310261"/>
            <a:ext cx="442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течение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3933056"/>
            <a:ext cx="1462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4017893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549762" y="1165394"/>
            <a:ext cx="0" cy="1296144"/>
          </a:xfrm>
          <a:prstGeom prst="straightConnector1">
            <a:avLst/>
          </a:prstGeom>
          <a:ln w="152400" cap="rnd" cmpd="sng">
            <a:prstDash val="solid"/>
            <a:bevel/>
            <a:tailEnd type="stealth" w="lg" len="lg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771800" y="2895036"/>
            <a:ext cx="0" cy="1296144"/>
          </a:xfrm>
          <a:prstGeom prst="straightConnector1">
            <a:avLst/>
          </a:prstGeom>
          <a:ln w="152400" cap="rnd" cmpd="sng">
            <a:prstDash val="solid"/>
            <a:bevel/>
            <a:tailEnd type="stealth" w="lg" len="lg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58845" y="2842562"/>
            <a:ext cx="0" cy="1296144"/>
          </a:xfrm>
          <a:prstGeom prst="straightConnector1">
            <a:avLst/>
          </a:prstGeom>
          <a:ln w="152400" cap="rnd" cmpd="sng">
            <a:prstDash val="solid"/>
            <a:bevel/>
            <a:tailEnd type="stealth" w="lg" len="lg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9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460" y="2250738"/>
            <a:ext cx="87430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Романтизм в русском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изобразительном искусстве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Людвиг ван Бетховен - К Элизе Д.Блюменталь. фортепиано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504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Кипренский Орест Адамович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 descr="Орест Адамович Кипренский - Автопортрет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32859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5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Портрет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лейб 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гусарского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полковника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Евграфа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Владимировича </a:t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Давыдова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Портрет лейб гусарского полковника Евграфа Владимировича Давыдова  - Орест Кипренский">
            <a:hlinkClick r:id="rId2" tooltip="&quot;Портрет лейб гусарского полковника Евграфа Владимировича Давыдова  - Орест Кипренский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112569" cy="629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8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Words>1735</Words>
  <Application>Microsoft Office PowerPoint</Application>
  <PresentationFormat>Экран (4:3)</PresentationFormat>
  <Paragraphs>212</Paragraphs>
  <Slides>42</Slides>
  <Notes>26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Кипренский Орест Адамович</vt:lpstr>
      <vt:lpstr>    Портрет лейб  гусарского  полковника Евграфа  Владимировича  Давыдова  </vt:lpstr>
      <vt:lpstr>   Портрет отца художника Адама Карловича  Швальбе  </vt:lpstr>
      <vt:lpstr>Презентация PowerPoint</vt:lpstr>
      <vt:lpstr>Портрет Александра Сергеевича Пушкина</vt:lpstr>
      <vt:lpstr>   Портрет  Екатерины  Сергеевны Авдулиной  </vt:lpstr>
      <vt:lpstr>    Портрет  графини  Екатерины Петровны  Ростопчиной  </vt:lpstr>
      <vt:lpstr>Презентация PowerPoint</vt:lpstr>
      <vt:lpstr>Василий Андреевич Тропинин</vt:lpstr>
      <vt:lpstr>Портрет Арсения Васильевича Тропинина, сына художника</vt:lpstr>
      <vt:lpstr>КРУЖЕВНИЦА </vt:lpstr>
      <vt:lpstr>Портрет Александра Сергеевича Пушкина</vt:lpstr>
      <vt:lpstr>Карл Брюллов</vt:lpstr>
      <vt:lpstr>Презентация PowerPoint</vt:lpstr>
      <vt:lpstr>Всадница</vt:lpstr>
      <vt:lpstr>Итальянский полдень  (Итальянка, снимающая виноград)</vt:lpstr>
      <vt:lpstr> ПОРТРЕТ ПИСАТЕЛЯ Н.В.КУКОЛЬНИКА </vt:lpstr>
      <vt:lpstr>Презентация PowerPoint</vt:lpstr>
      <vt:lpstr>Глинка Михаил Иванович</vt:lpstr>
      <vt:lpstr>Николай Андреевич Римский-Корсаков</vt:lpstr>
      <vt:lpstr>Модест Петрович Мусоргский</vt:lpstr>
      <vt:lpstr>Петр Ильич Чайковский</vt:lpstr>
      <vt:lpstr>Презентация PowerPoint</vt:lpstr>
      <vt:lpstr>Презентация PowerPoint</vt:lpstr>
      <vt:lpstr>Жуковский Василий Андреевич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xXx-PC</cp:lastModifiedBy>
  <cp:revision>73</cp:revision>
  <dcterms:created xsi:type="dcterms:W3CDTF">2013-12-01T11:32:08Z</dcterms:created>
  <dcterms:modified xsi:type="dcterms:W3CDTF">2017-09-22T12:52:05Z</dcterms:modified>
</cp:coreProperties>
</file>