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75" r:id="rId4"/>
    <p:sldId id="261" r:id="rId5"/>
    <p:sldId id="258" r:id="rId6"/>
    <p:sldId id="263" r:id="rId7"/>
    <p:sldId id="260" r:id="rId8"/>
    <p:sldId id="257" r:id="rId9"/>
    <p:sldId id="268" r:id="rId10"/>
    <p:sldId id="276" r:id="rId11"/>
    <p:sldId id="277" r:id="rId12"/>
    <p:sldId id="269" r:id="rId13"/>
    <p:sldId id="270" r:id="rId14"/>
    <p:sldId id="271" r:id="rId15"/>
    <p:sldId id="265" r:id="rId16"/>
    <p:sldId id="273" r:id="rId17"/>
    <p:sldId id="264" r:id="rId18"/>
    <p:sldId id="278" r:id="rId19"/>
    <p:sldId id="267" r:id="rId20"/>
    <p:sldId id="272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FFCC66"/>
    <a:srgbClr val="CCCC00"/>
    <a:srgbClr val="FFCC00"/>
    <a:srgbClr val="0A0A9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98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21FB5-5C4A-419B-B00A-7083F215A277}" type="datetimeFigureOut">
              <a:rPr lang="ru-RU"/>
              <a:pPr>
                <a:defRPr/>
              </a:pPr>
              <a:t>13.03.2018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4EBC9-F993-4BB4-A89C-CEBD93965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99382-FFF6-4DFA-94C8-A6BD9F17EE5C}" type="datetimeFigureOut">
              <a:rPr lang="ru-RU"/>
              <a:pPr>
                <a:defRPr/>
              </a:pPr>
              <a:t>13.03.2018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138F5-065E-4557-838C-0183D9A2E5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1211E-95AA-446E-A6D4-6AC67457B186}" type="datetimeFigureOut">
              <a:rPr lang="ru-RU"/>
              <a:pPr>
                <a:defRPr/>
              </a:pPr>
              <a:t>13.03.2018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11A36-65B6-475B-A986-EA1F6528F0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953F1-03EB-44F8-BDC9-E9F66ECC4552}" type="datetimeFigureOut">
              <a:rPr lang="ru-RU"/>
              <a:pPr>
                <a:defRPr/>
              </a:pPr>
              <a:t>13.03.2018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D9ABC-80AD-4A67-AE01-79361145EE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B047F-E756-4876-A15A-2D1A4227634D}" type="datetimeFigureOut">
              <a:rPr lang="ru-RU"/>
              <a:pPr>
                <a:defRPr/>
              </a:pPr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779A6-81D9-451E-92FA-AD16925AB2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71A64-3C10-44FB-9FB7-E6DEE3D0D819}" type="datetimeFigureOut">
              <a:rPr lang="ru-RU"/>
              <a:pPr>
                <a:defRPr/>
              </a:pPr>
              <a:t>13.03.2018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0054E-32C2-4F0A-8D4F-868153F6F4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EC5C6-9B7F-4264-93A7-91077703DF16}" type="datetimeFigureOut">
              <a:rPr lang="ru-RU"/>
              <a:pPr>
                <a:defRPr/>
              </a:pPr>
              <a:t>13.03.2018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57D80-3C12-47E2-8141-D226B236B7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ADBD-8600-419C-9883-08CF3DBBC1C3}" type="datetimeFigureOut">
              <a:rPr lang="ru-RU"/>
              <a:pPr>
                <a:defRPr/>
              </a:pPr>
              <a:t>13.03.2018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9912A-3E78-43C0-AAFA-2E3BEB3B29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0CF26-4826-48A4-906A-BD0A048A72BB}" type="datetimeFigureOut">
              <a:rPr lang="ru-RU"/>
              <a:pPr>
                <a:defRPr/>
              </a:pPr>
              <a:t>13.03.2018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1C431-3DF3-4AC2-B162-9F49370AD6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EE3D8-B732-4D9F-868F-E741803D6C74}" type="datetimeFigureOut">
              <a:rPr lang="ru-RU"/>
              <a:pPr>
                <a:defRPr/>
              </a:pPr>
              <a:t>13.03.2018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673D7-D93D-4CAD-A2DD-A91CB649AE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F0DE1-FD3D-4E30-8EAF-67F5F1F01CCB}" type="datetimeFigureOut">
              <a:rPr lang="ru-RU"/>
              <a:pPr>
                <a:defRPr/>
              </a:pPr>
              <a:t>13.03.2018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05FE5-B6F5-4849-9A29-0AA7FE2218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15DAD4-5D98-4BC8-9F5B-C9DBEFFCEA17}" type="datetimeFigureOut">
              <a:rPr lang="ru-RU"/>
              <a:pPr>
                <a:defRPr/>
              </a:pPr>
              <a:t>13.03.2018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0F5129-C797-4F98-B175-B5DFF9D5D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3.bp.blogspot.com/-w4Y88PzOjhY/UBzpC0B0srI/AAAAAAAABNc/5LX27qv1sEA/s1600/1330439911_15.jp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hyperlink" Target="http://3.bp.blogspot.com/-z_2CaeaOvCo/UBzpSMq-qeI/AAAAAAAABOc/TtLLRYukoCY/s1600/PICT6296-2.jp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3.bp.blogspot.com/-LSGUS5FQHR0/UBzYOfzZ7LI/AAAAAAAABI4/DAq-FKkghMg/s1600/fantasia_in_convento2.jpg" TargetMode="External"/><Relationship Id="rId2" Type="http://schemas.openxmlformats.org/officeDocument/2006/relationships/hyperlink" Target="http://ru.wikipedia.org/wiki/%CA%E2%E8%EB%E8%ED%E3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848872" cy="792088"/>
          </a:xfrm>
          <a:solidFill>
            <a:schemeClr val="tx2">
              <a:lumMod val="75000"/>
            </a:schemeClr>
          </a:solidFill>
          <a:ln w="12700">
            <a:solidFill>
              <a:srgbClr val="FF0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Квиллинг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в работе с дошкольниками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1763713" y="5661025"/>
            <a:ext cx="5486400" cy="530225"/>
          </a:xfr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1700" dirty="0" smtClean="0">
                <a:solidFill>
                  <a:srgbClr val="FF0000"/>
                </a:solidFill>
              </a:rPr>
              <a:t>Подготовила: воспитатель МАДОУ №165 г. Иркутск</a:t>
            </a:r>
            <a:r>
              <a:rPr lang="ru-RU" sz="17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1700" dirty="0" smtClean="0">
                <a:solidFill>
                  <a:srgbClr val="FF0000"/>
                </a:solidFill>
              </a:rPr>
              <a:t>Арбузова Евгения Викторовна</a:t>
            </a:r>
          </a:p>
        </p:txBody>
      </p:sp>
      <p:pic>
        <p:nvPicPr>
          <p:cNvPr id="5" name="Рисунок 4" descr="http://static.diary.ru/userdir/2/4/6/3/2463163/78874969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5648" b="5648"/>
          <a:stretch>
            <a:fillRect/>
          </a:stretch>
        </p:blipFill>
        <p:spPr>
          <a:xfrm>
            <a:off x="899592" y="1412776"/>
            <a:ext cx="3816424" cy="3456384"/>
          </a:xfrm>
          <a:noFill/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7" name="Рисунок 6" descr="http://cdn-nus-1.pinme.ru/tumb/600/photo/cd/9b/cd9ba4048ce5c35dba5fa69baadd4bc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773238"/>
            <a:ext cx="3527425" cy="3527425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IMG_8585"/>
          <p:cNvPicPr>
            <a:picLocks noChangeAspect="1" noChangeArrowheads="1"/>
          </p:cNvPicPr>
          <p:nvPr/>
        </p:nvPicPr>
        <p:blipFill>
          <a:blip r:embed="rId2" cstate="print"/>
          <a:srcRect l="-110" t="125" r="-935"/>
          <a:stretch>
            <a:fillRect/>
          </a:stretch>
        </p:blipFill>
        <p:spPr bwMode="auto">
          <a:xfrm>
            <a:off x="4427984" y="1988840"/>
            <a:ext cx="4136932" cy="4104456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</p:spPr>
      </p:pic>
      <p:pic>
        <p:nvPicPr>
          <p:cNvPr id="4" name="Рисунок 3" descr="C:\Documents and Settings\1\Рабочий стол\фото квиллинг\IMG_85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3816424" cy="3744416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1\Рабочий стол\фото квиллинг\IMG_85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2880320" cy="2952328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6540" t="17636" r="-1408" b="797"/>
          <a:stretch>
            <a:fillRect/>
          </a:stretch>
        </p:blipFill>
        <p:spPr bwMode="auto">
          <a:xfrm>
            <a:off x="3491880" y="1844824"/>
            <a:ext cx="5226964" cy="4371829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tx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400" b="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Люди всех возрастов восхищаются готовым результатами бумагокручения. Опыт работы с детьми старшего дошкольного возраста показал, что дети с удовольствие овладевают навыками новой для них техники обработки бумаги. Творчество в технике квиллинг вызывает у детей интерес и желание создавать новые работы.</a:t>
            </a:r>
            <a:endParaRPr lang="ru-RU" sz="1400" dirty="0">
              <a:solidFill>
                <a:schemeClr val="accent4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4" name="Содержимое 3" descr="http://blondie.ru/sites/default/files/upload/user-139234/2015/11/18/quilling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773238"/>
            <a:ext cx="3311525" cy="2087562"/>
          </a:xfrm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6" name="Рисунок 5" descr="http://900igr.net/up/datai/223066/0014-015-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221163"/>
            <a:ext cx="3311525" cy="225266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C:\Documents and Settings\1\Рабочий стол\фото квиллинг\IMG_8657.jpg"/>
          <p:cNvPicPr/>
          <p:nvPr/>
        </p:nvPicPr>
        <p:blipFill>
          <a:blip r:embed="rId4" cstate="print"/>
          <a:srcRect l="10053" t="6974" r="3679" b="5814"/>
          <a:stretch>
            <a:fillRect/>
          </a:stretch>
        </p:blipFill>
        <p:spPr bwMode="auto">
          <a:xfrm rot="5400000">
            <a:off x="4175956" y="2096852"/>
            <a:ext cx="4680520" cy="4032448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G_8641"/>
          <p:cNvPicPr>
            <a:picLocks noChangeAspect="1" noChangeArrowheads="1"/>
          </p:cNvPicPr>
          <p:nvPr/>
        </p:nvPicPr>
        <p:blipFill>
          <a:blip r:embed="rId2" cstate="print"/>
          <a:srcRect l="8893" r="7355" b="-5148"/>
          <a:stretch>
            <a:fillRect/>
          </a:stretch>
        </p:blipFill>
        <p:spPr bwMode="auto">
          <a:xfrm>
            <a:off x="467544" y="692696"/>
            <a:ext cx="4025067" cy="3744416"/>
          </a:xfrm>
          <a:prstGeom prst="rect">
            <a:avLst/>
          </a:prstGeom>
          <a:noFill/>
          <a:ln w="28575">
            <a:solidFill>
              <a:srgbClr val="CCCC00"/>
            </a:solidFill>
            <a:miter lim="800000"/>
            <a:headEnd/>
            <a:tailEnd/>
          </a:ln>
        </p:spPr>
      </p:pic>
      <p:pic>
        <p:nvPicPr>
          <p:cNvPr id="5" name="Рисунок 4" descr="C:\Documents and Settings\1\Рабочий стол\снежная королева\IMG_8656.jpg"/>
          <p:cNvPicPr/>
          <p:nvPr/>
        </p:nvPicPr>
        <p:blipFill>
          <a:blip r:embed="rId3" cstate="print"/>
          <a:srcRect l="16107" t="17488" r="6776" b="11885"/>
          <a:stretch>
            <a:fillRect/>
          </a:stretch>
        </p:blipFill>
        <p:spPr bwMode="auto">
          <a:xfrm rot="5400000">
            <a:off x="4260613" y="2084205"/>
            <a:ext cx="5015261" cy="3816423"/>
          </a:xfrm>
          <a:prstGeom prst="rect">
            <a:avLst/>
          </a:prstGeom>
          <a:noFill/>
          <a:ln w="28575">
            <a:solidFill>
              <a:srgbClr val="CC99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1\Рабочий стол\фото квиллинг\IMG_8720.jpg"/>
          <p:cNvPicPr/>
          <p:nvPr/>
        </p:nvPicPr>
        <p:blipFill>
          <a:blip r:embed="rId2" cstate="print"/>
          <a:srcRect l="2221" t="6378" r="2261" b="7515"/>
          <a:stretch>
            <a:fillRect/>
          </a:stretch>
        </p:blipFill>
        <p:spPr bwMode="auto">
          <a:xfrm rot="5400000">
            <a:off x="71499" y="800709"/>
            <a:ext cx="4896546" cy="3960439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1\Рабочий стол\фото квиллинг\IMG_8718.jpg"/>
          <p:cNvPicPr/>
          <p:nvPr/>
        </p:nvPicPr>
        <p:blipFill>
          <a:blip r:embed="rId3" cstate="print"/>
          <a:srcRect l="358" t="4367"/>
          <a:stretch>
            <a:fillRect/>
          </a:stretch>
        </p:blipFill>
        <p:spPr bwMode="auto">
          <a:xfrm rot="5400000">
            <a:off x="4535996" y="1808820"/>
            <a:ext cx="4752528" cy="3672407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1\Рабочий стол\фото квиллинг\IMG_8659.jpg"/>
          <p:cNvPicPr/>
          <p:nvPr/>
        </p:nvPicPr>
        <p:blipFill>
          <a:blip r:embed="rId2" cstate="print"/>
          <a:srcRect l="5701" t="-1890" r="329" b="6991"/>
          <a:stretch>
            <a:fillRect/>
          </a:stretch>
        </p:blipFill>
        <p:spPr bwMode="auto">
          <a:xfrm rot="5400000">
            <a:off x="251519" y="908721"/>
            <a:ext cx="4608514" cy="3744415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</p:spPr>
      </p:pic>
      <p:pic>
        <p:nvPicPr>
          <p:cNvPr id="5" name="Рисунок 4" descr="C:\Documents and Settings\1\Рабочий стол\фото квиллинг\IMG_8714.jpg"/>
          <p:cNvPicPr/>
          <p:nvPr/>
        </p:nvPicPr>
        <p:blipFill>
          <a:blip r:embed="rId3" cstate="print"/>
          <a:srcRect l="16143" t="3706" r="6080"/>
          <a:stretch>
            <a:fillRect/>
          </a:stretch>
        </p:blipFill>
        <p:spPr bwMode="auto">
          <a:xfrm rot="5400000">
            <a:off x="4572000" y="2276872"/>
            <a:ext cx="4176464" cy="4032448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1\Рабочий стол\фото квиллинг\IMG_8716.jpg"/>
          <p:cNvPicPr/>
          <p:nvPr/>
        </p:nvPicPr>
        <p:blipFill>
          <a:blip r:embed="rId2" cstate="print"/>
          <a:srcRect l="5530" r="11513"/>
          <a:stretch>
            <a:fillRect/>
          </a:stretch>
        </p:blipFill>
        <p:spPr bwMode="auto">
          <a:xfrm rot="5400000">
            <a:off x="4680012" y="2168860"/>
            <a:ext cx="4032448" cy="3960440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</p:spPr>
      </p:pic>
      <p:pic>
        <p:nvPicPr>
          <p:cNvPr id="5" name="Рисунок 4" descr="C:\Documents and Settings\1\Рабочий стол\фото квиллинг\IMG_8717.jpg"/>
          <p:cNvPicPr/>
          <p:nvPr/>
        </p:nvPicPr>
        <p:blipFill>
          <a:blip r:embed="rId3" cstate="print"/>
          <a:srcRect l="15006" t="-472" r="6214"/>
          <a:stretch>
            <a:fillRect/>
          </a:stretch>
        </p:blipFill>
        <p:spPr bwMode="auto">
          <a:xfrm rot="5400000">
            <a:off x="359530" y="512678"/>
            <a:ext cx="4032451" cy="3960439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E:\2016\25.11.16-15.01.17\IMG_6113.JPG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476250"/>
            <a:ext cx="3529013" cy="5329238"/>
          </a:xfrm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25604" name="Picture 4" descr="IMG_8643"/>
          <p:cNvPicPr>
            <a:picLocks noChangeAspect="1" noChangeArrowheads="1"/>
          </p:cNvPicPr>
          <p:nvPr/>
        </p:nvPicPr>
        <p:blipFill>
          <a:blip r:embed="rId3" cstate="print"/>
          <a:srcRect l="3058" t="5264" r="14328" b="3377"/>
          <a:stretch>
            <a:fillRect/>
          </a:stretch>
        </p:blipFill>
        <p:spPr bwMode="auto">
          <a:xfrm>
            <a:off x="4778375" y="908050"/>
            <a:ext cx="3652838" cy="5400675"/>
          </a:xfrm>
          <a:prstGeom prst="rect">
            <a:avLst/>
          </a:prstGeom>
          <a:noFill/>
          <a:ln w="28575">
            <a:solidFill>
              <a:srgbClr val="CC99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Documents and Settings\1\Рабочий стол\снежная королева\IMG_9891.jpg"/>
          <p:cNvPicPr/>
          <p:nvPr/>
        </p:nvPicPr>
        <p:blipFill>
          <a:blip r:embed="rId2" cstate="print"/>
          <a:srcRect l="28765" t="20149" r="19936" b="13981"/>
          <a:stretch>
            <a:fillRect/>
          </a:stretch>
        </p:blipFill>
        <p:spPr bwMode="auto">
          <a:xfrm rot="5400000">
            <a:off x="5131593" y="4309567"/>
            <a:ext cx="2376265" cy="2199308"/>
          </a:xfrm>
          <a:prstGeom prst="rect">
            <a:avLst/>
          </a:prstGeom>
          <a:noFill/>
          <a:ln w="28575">
            <a:solidFill>
              <a:srgbClr val="CC9900"/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1\Рабочий стол\снежная королева\IMG_9892.jpg"/>
          <p:cNvPicPr/>
          <p:nvPr/>
        </p:nvPicPr>
        <p:blipFill>
          <a:blip r:embed="rId3" cstate="print"/>
          <a:srcRect l="17495" t="12009" r="33856" b="1329"/>
          <a:stretch>
            <a:fillRect/>
          </a:stretch>
        </p:blipFill>
        <p:spPr bwMode="auto">
          <a:xfrm rot="5400000">
            <a:off x="6631137" y="2089943"/>
            <a:ext cx="2232249" cy="2462091"/>
          </a:xfrm>
          <a:prstGeom prst="rect">
            <a:avLst/>
          </a:prstGeom>
          <a:noFill/>
          <a:ln w="28575">
            <a:solidFill>
              <a:srgbClr val="CC9900"/>
            </a:solidFill>
            <a:miter lim="800000"/>
            <a:headEnd/>
            <a:tailEnd/>
          </a:ln>
        </p:spPr>
      </p:pic>
      <p:pic>
        <p:nvPicPr>
          <p:cNvPr id="3" name="Рисунок 2" descr="C:\Documents and Settings\1\Рабочий стол\снежная королева\IMG_0001.jpg"/>
          <p:cNvPicPr/>
          <p:nvPr/>
        </p:nvPicPr>
        <p:blipFill>
          <a:blip r:embed="rId4" cstate="print"/>
          <a:srcRect l="7702" t="13954" r="10167" b="10189"/>
          <a:stretch>
            <a:fillRect/>
          </a:stretch>
        </p:blipFill>
        <p:spPr bwMode="auto">
          <a:xfrm rot="5400000">
            <a:off x="-430355" y="1086539"/>
            <a:ext cx="6254476" cy="460269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 descr="C:\Documents and Settings\1\Рабочий стол\снежная королева\IMG_9890.jpg"/>
          <p:cNvPicPr/>
          <p:nvPr/>
        </p:nvPicPr>
        <p:blipFill>
          <a:blip r:embed="rId5" cstate="print"/>
          <a:srcRect l="11474" t="12266" r="11578" b="8076"/>
          <a:stretch>
            <a:fillRect/>
          </a:stretch>
        </p:blipFill>
        <p:spPr bwMode="auto">
          <a:xfrm rot="5400000">
            <a:off x="5004048" y="476672"/>
            <a:ext cx="2664296" cy="2232248"/>
          </a:xfrm>
          <a:prstGeom prst="rect">
            <a:avLst/>
          </a:prstGeom>
          <a:noFill/>
          <a:ln w="28575">
            <a:solidFill>
              <a:srgbClr val="CC99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28575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Используемая литература: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tx2">
              <a:lumMod val="5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rgbClr val="253D75"/>
                </a:solidFill>
              </a:rPr>
              <a:t>1. Быстрицкая А «</a:t>
            </a:r>
            <a:r>
              <a:rPr lang="ru-RU" dirty="0" smtClean="0">
                <a:solidFill>
                  <a:srgbClr val="253D75"/>
                </a:solidFill>
                <a:latin typeface="Arial" charset="0"/>
              </a:rPr>
              <a:t>Б</a:t>
            </a:r>
            <a:r>
              <a:rPr lang="ru-RU" dirty="0" smtClean="0">
                <a:solidFill>
                  <a:srgbClr val="253D75"/>
                </a:solidFill>
              </a:rPr>
              <a:t>умажная филигрань»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rgbClr val="253D75"/>
                </a:solidFill>
              </a:rPr>
              <a:t>2. Джейн Дженкинс « Поделки и сувениры из бумажных лент».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rgbClr val="253D75"/>
                </a:solidFill>
              </a:rPr>
              <a:t>3. Лыкова И. А. «Художественный труд в детском саду».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rgbClr val="253D75"/>
                </a:solidFill>
              </a:rPr>
              <a:t>4. Петрова И.М. «Волшебные полоски». 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rgbClr val="253D75"/>
                </a:solidFill>
              </a:rPr>
              <a:t>5. Хелеп </a:t>
            </a:r>
            <a:r>
              <a:rPr lang="ru-RU" dirty="0" err="1" smtClean="0">
                <a:solidFill>
                  <a:srgbClr val="253D75"/>
                </a:solidFill>
              </a:rPr>
              <a:t>Уолтер</a:t>
            </a:r>
            <a:r>
              <a:rPr lang="ru-RU" dirty="0" smtClean="0">
                <a:solidFill>
                  <a:srgbClr val="253D75"/>
                </a:solidFill>
              </a:rPr>
              <a:t> «Узоры из бумажных лент».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rgbClr val="253D75"/>
                </a:solidFill>
              </a:rPr>
              <a:t>6. Д. </a:t>
            </a:r>
            <a:r>
              <a:rPr lang="ru-RU" dirty="0" err="1" smtClean="0">
                <a:solidFill>
                  <a:srgbClr val="253D75"/>
                </a:solidFill>
              </a:rPr>
              <a:t>Чиотти</a:t>
            </a:r>
            <a:r>
              <a:rPr lang="ru-RU" dirty="0" smtClean="0">
                <a:solidFill>
                  <a:srgbClr val="253D75"/>
                </a:solidFill>
              </a:rPr>
              <a:t> «Оригинальные поделки из бумаги».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07678"/>
          </a:xfrm>
          <a:solidFill>
            <a:schemeClr val="tx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</a:rPr>
              <a:t>Цель проведения мастер - класса: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solidFill>
            <a:schemeClr val="tx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Способствовать формированию представлений у педагогов  дошкольных учреждений представлений о новом виде декоративно-прикладного искусства -  квиллинге . Ознакомить их с техникой выполнения квиллинга.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</a:rPr>
              <a:t>Задачи: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Раскрыть перед педагогами важность данного вида деятельности. Вовлечь воспитателей в процесс, непосредственно творческой деятельности. Развивать чувство прекрасного, познавательную активность, умение проявлять творчество.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http://3.bp.blogspot.com/-w4Y88PzOjhY/UBzpC0B0srI/AAAAAAAABNc/5LX27qv1sEA/s320/1330439911_15.jpg">
            <a:hlinkClick r:id="rId2"/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95738" y="333375"/>
            <a:ext cx="3048000" cy="2800350"/>
          </a:xfrm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8" name="Рисунок 7" descr="http://3.bp.blogspot.com/-z_2CaeaOvCo/UBzpSMq-qeI/AAAAAAAABOc/TtLLRYukoCY/s320/PICT6296-2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3429000"/>
            <a:ext cx="3340100" cy="2506663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FF00"/>
                </a:solidFill>
              </a:rPr>
              <a:t>Спасибо за внимание!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29698" name="Содержимое 8" descr="http://mtdata.ru/u25/photo108D/20506412860-0/original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76413" y="1600200"/>
            <a:ext cx="5591175" cy="47085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chemeClr val="tx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Развитие детского творчества является актуальной проблемой современной педагогики. Актуальность состоит в том, что современное быстро прогрессирующее общество требует от человека оригинальных и инновационных идей, не шаблонные привычные действия, а подвижность и гибкость мышления, творческий подход к решению проблем.</a:t>
            </a:r>
            <a:endParaRPr lang="ru-RU" sz="1600" dirty="0">
              <a:latin typeface="+mn-lt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42792" cy="4853136"/>
          </a:xfrm>
          <a:solidFill>
            <a:schemeClr val="tx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		Проблему развития творчества дошкольников исследовали многие ученые и педагоги: Т.С.Комарова,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Н.П.Сакулина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, С.В.Погодина, Т.Г.Казакова, Г.Г.Григорьева. Они установили, что включение ребёнка в различные  виды художественной деятельности, в том числе изготовление работ в технике квиллинг – одно из главных условий полноценного эстетического воспитания и развития его художественно творческих способностей.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200" b="1" dirty="0" smtClean="0">
                <a:solidFill>
                  <a:srgbClr val="002060"/>
                </a:solidFill>
              </a:rPr>
              <a:t>Почему я решила выбрать именно этот способ работы с бумагой?</a:t>
            </a:r>
            <a:endParaRPr lang="ru-RU" sz="1200" dirty="0" smtClean="0">
              <a:solidFill>
                <a:srgbClr val="00206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     В настоящее время искусство работы с бумагой в детском саду не потеряло своей актуальности. Бумага остается инструментом творчества, который  доступен каждому.  Бумага – первый материал, простой и дешевый, из которого дети начинают мастерить, творить, создавать неповторимые изделия. Она дает большой простор творчеству. Бумажный лист помогает ребенку ощутить себя художником, дизайнером, конструктором, а самое главное – безгранично творческим человеком. И, конечно же, во время работы с бумагой у детей развивается ручная умелость, что способствует умственному развитию детей.</a:t>
            </a:r>
          </a:p>
          <a:p>
            <a:pPr marL="548640" indent="-411480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sz="1200" dirty="0"/>
          </a:p>
        </p:txBody>
      </p:sp>
      <p:pic>
        <p:nvPicPr>
          <p:cNvPr id="7" name="Содержимое 6" descr="http://www.norstar.ru/uploads/posts/2015-03/1426152893_kvil.2a.pn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016" y="1628774"/>
            <a:ext cx="2735709" cy="2232273"/>
          </a:xfrm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8" name="Рисунок 7" descr="http://vreticule.com/wp-content/uploads/2015/10/Tehnika-kvillinga-dlja-nachinajushhih-800x8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3933825"/>
            <a:ext cx="2547937" cy="2474913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utoShape 2" descr="https://bigslide.ru/images/21/20969/831/img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tx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</a:rPr>
              <a:t>Что такое квиллинг?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5256212"/>
          </a:xfrm>
          <a:solidFill>
            <a:schemeClr val="tx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200" dirty="0" smtClean="0">
                <a:solidFill>
                  <a:srgbClr val="002060"/>
                </a:solidFill>
                <a:hlinkClick r:id="rId2"/>
              </a:rPr>
              <a:t>Из</a:t>
            </a:r>
            <a:r>
              <a:rPr lang="ru-RU" sz="1100" dirty="0" smtClean="0">
                <a:solidFill>
                  <a:srgbClr val="002060"/>
                </a:solidFill>
                <a:hlinkClick r:id="rId2"/>
              </a:rPr>
              <a:t> </a:t>
            </a:r>
            <a:r>
              <a:rPr lang="ru-RU" sz="1100" dirty="0" err="1" smtClean="0">
                <a:solidFill>
                  <a:srgbClr val="002060"/>
                </a:solidFill>
                <a:hlinkClick r:id="rId2"/>
              </a:rPr>
              <a:t>Википедии</a:t>
            </a:r>
            <a:r>
              <a:rPr lang="ru-RU" sz="1100" dirty="0" smtClean="0">
                <a:solidFill>
                  <a:srgbClr val="002060"/>
                </a:solidFill>
                <a:hlinkClick r:id="rId2"/>
              </a:rPr>
              <a:t>:</a:t>
            </a:r>
            <a:endParaRPr lang="ru-RU" sz="1100" dirty="0" smtClean="0">
              <a:solidFill>
                <a:srgbClr val="00206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100" b="1" dirty="0" err="1" smtClean="0">
                <a:solidFill>
                  <a:srgbClr val="002060"/>
                </a:solidFill>
              </a:rPr>
              <a:t>Бумагокручение</a:t>
            </a:r>
            <a:r>
              <a:rPr lang="ru-RU" sz="1100" dirty="0" smtClean="0">
                <a:solidFill>
                  <a:srgbClr val="002060"/>
                </a:solidFill>
              </a:rPr>
              <a:t> (также </a:t>
            </a:r>
            <a:r>
              <a:rPr lang="ru-RU" sz="1100" b="1" dirty="0" smtClean="0">
                <a:solidFill>
                  <a:srgbClr val="002060"/>
                </a:solidFill>
              </a:rPr>
              <a:t>квиллинг</a:t>
            </a:r>
            <a:r>
              <a:rPr lang="ru-RU" sz="1100" dirty="0" smtClean="0">
                <a:solidFill>
                  <a:srgbClr val="002060"/>
                </a:solidFill>
              </a:rPr>
              <a:t> англ. </a:t>
            </a:r>
            <a:r>
              <a:rPr lang="ru-RU" sz="1100" b="1" dirty="0" err="1" smtClean="0">
                <a:solidFill>
                  <a:srgbClr val="002060"/>
                </a:solidFill>
              </a:rPr>
              <a:t>quilling</a:t>
            </a:r>
            <a:r>
              <a:rPr lang="ru-RU" sz="1100" dirty="0" smtClean="0">
                <a:solidFill>
                  <a:srgbClr val="002060"/>
                </a:solidFill>
              </a:rPr>
              <a:t> — от слова </a:t>
            </a:r>
            <a:r>
              <a:rPr lang="ru-RU" sz="1100" b="1" dirty="0" err="1" smtClean="0">
                <a:solidFill>
                  <a:srgbClr val="002060"/>
                </a:solidFill>
              </a:rPr>
              <a:t>quill</a:t>
            </a:r>
            <a:r>
              <a:rPr lang="ru-RU" sz="1100" dirty="0" smtClean="0">
                <a:solidFill>
                  <a:srgbClr val="002060"/>
                </a:solidFill>
              </a:rPr>
              <a:t> (птичье перо)) - искусство изготовления плоских или объемных композиций из скрученных в спиральки длинных и узких полосок бумаги.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100" dirty="0" smtClean="0">
                <a:solidFill>
                  <a:srgbClr val="002060"/>
                </a:solidFill>
              </a:rPr>
              <a:t>Искусство пришло в Россию из Кореи. Как хобби также популярно в Германии, Англии и Америке. Квиллинг ещё называют "бумажной филигранью". Это простой и очень красивый вид рукоделия, не требующий больших затрат.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100" b="1" u="sng" dirty="0" smtClean="0">
                <a:solidFill>
                  <a:srgbClr val="002060"/>
                </a:solidFill>
              </a:rPr>
              <a:t>История</a:t>
            </a:r>
            <a:r>
              <a:rPr lang="ru-RU" sz="1100" b="1" dirty="0" smtClean="0">
                <a:solidFill>
                  <a:srgbClr val="002060"/>
                </a:solidFill>
              </a:rPr>
              <a:t> </a:t>
            </a:r>
            <a:r>
              <a:rPr lang="ru-RU" sz="1100" dirty="0" smtClean="0">
                <a:solidFill>
                  <a:srgbClr val="002060"/>
                </a:solidFill>
              </a:rPr>
              <a:t/>
            </a:r>
            <a:br>
              <a:rPr lang="ru-RU" sz="1100" dirty="0" smtClean="0">
                <a:solidFill>
                  <a:srgbClr val="002060"/>
                </a:solidFill>
              </a:rPr>
            </a:br>
            <a:r>
              <a:rPr lang="ru-RU" sz="1100" dirty="0" smtClean="0">
                <a:solidFill>
                  <a:srgbClr val="0A0A90"/>
                </a:solidFill>
              </a:rPr>
              <a:t>Считается, что искусство возникло в средневековой Европе (по другим сведениям на Ближнем Востоке и в Древнем Египте), где монахини создавали медальоны, обрамление для икон и обложки для книг, закручивая на кончике птичьего пера (отсюда и название) .</a:t>
            </a:r>
            <a:br>
              <a:rPr lang="ru-RU" sz="1100" dirty="0" smtClean="0">
                <a:solidFill>
                  <a:srgbClr val="0A0A90"/>
                </a:solidFill>
              </a:rPr>
            </a:br>
            <a:r>
              <a:rPr lang="ru-RU" sz="1100" dirty="0" smtClean="0">
                <a:solidFill>
                  <a:srgbClr val="0A0A90"/>
                </a:solidFill>
              </a:rPr>
              <a:t>В XV-XVI веке квиллинг считался искусством, в XIX веке — дамским развлечением (и чуть ли не единственным рукоделием, достойным благородных дам). Большую часть XX века оно было забыто. И только в конце прошлого столетия квиллинг снова стал превращаться в искусство. В Англии принцесса Елизавета всерьёз увлекалась искусством квиллинга, и многие её творения хранятся в музее Виктории и Альберта в Лондоне. </a:t>
            </a:r>
            <a:endParaRPr lang="ru-RU" sz="1100" dirty="0">
              <a:solidFill>
                <a:srgbClr val="0A0A90"/>
              </a:solidFill>
            </a:endParaRPr>
          </a:p>
        </p:txBody>
      </p:sp>
      <p:pic>
        <p:nvPicPr>
          <p:cNvPr id="5" name="Рисунок 4" descr="http://3.bp.blogspot.com/-LSGUS5FQHR0/UBzYOfzZ7LI/AAAAAAAABI4/DAq-FKkghMg/s320/fantasia_in_convento2.jp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341438"/>
            <a:ext cx="2232025" cy="2592387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Содержимое 6" descr="http://tom-luchschool.edu.tomsk.ru/wp-content/uploads/2014/05/DSCN3975.jpg"/>
          <p:cNvPicPr>
            <a:picLocks noGr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011863" y="3429000"/>
            <a:ext cx="2687637" cy="3033713"/>
          </a:xfrm>
          <a:ln w="28575"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8575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Актуальность: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solidFill>
            <a:schemeClr val="tx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- Является необходимым условием освоения ребёнком большинства видов творческой и бытовой видов деятельности;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- От неё напрямую зависит работа речевых и мыслительных центров головного мозга;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- Один из показателей интеллектуальной готовности ребёнка в школу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- Способствует развитию конструкторских навыков, творческого мышления, художественного воображения, аккуратности, точности, усидчивости.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Содержимое 7" descr="https://in-dee.ru/upload/iblock/0b1/0b12bb406ae3cc9bf3cc228923a90196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65725" y="1600200"/>
            <a:ext cx="3003550" cy="4525963"/>
          </a:xfrm>
          <a:ln w="28575"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Инструменты для квиллинга: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11863" y="1700213"/>
            <a:ext cx="2674937" cy="4786312"/>
          </a:xfrm>
          <a:solidFill>
            <a:schemeClr val="tx2">
              <a:lumMod val="75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1800" dirty="0" smtClean="0">
                <a:solidFill>
                  <a:srgbClr val="0A0A90"/>
                </a:solidFill>
              </a:rPr>
              <a:t>Ножницы;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1800" dirty="0" smtClean="0">
                <a:solidFill>
                  <a:srgbClr val="0A0A90"/>
                </a:solidFill>
              </a:rPr>
              <a:t>Цветная двухсторонняя бумага или цветные полоски;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1800" dirty="0" smtClean="0">
                <a:solidFill>
                  <a:srgbClr val="0A0A90"/>
                </a:solidFill>
              </a:rPr>
              <a:t>Клей ПВА;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1800" dirty="0" smtClean="0">
                <a:solidFill>
                  <a:srgbClr val="0A0A90"/>
                </a:solidFill>
              </a:rPr>
              <a:t>Линейка с круглыми отверстиями;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1800" dirty="0" smtClean="0">
                <a:solidFill>
                  <a:srgbClr val="0A0A90"/>
                </a:solidFill>
              </a:rPr>
              <a:t>Карандаш;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1800" dirty="0" smtClean="0">
                <a:solidFill>
                  <a:srgbClr val="0A0A90"/>
                </a:solidFill>
              </a:rPr>
              <a:t>Стержень с прорезью на конце;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1800" dirty="0" smtClean="0">
                <a:solidFill>
                  <a:srgbClr val="0A0A90"/>
                </a:solidFill>
              </a:rPr>
              <a:t>Пинцет для захвата деталей;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A0A90"/>
                </a:solidFill>
              </a:rPr>
              <a:t>Английские булавки.</a:t>
            </a:r>
          </a:p>
        </p:txBody>
      </p:sp>
      <p:pic>
        <p:nvPicPr>
          <p:cNvPr id="6" name="Рисунок 5" descr="http://www.domik-hobby.ru/image/data/kvilling/nabor-bulavok-dlya-kvillinga-romashka-s-cvetnymi-nakonechnikam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4005263"/>
            <a:ext cx="2408238" cy="2408237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" name="Содержимое 4" descr="http://svoimi-rukami-club.ru/upload/image/kvilling_balerina/09f9d9611b9a6a7618ead12a17031f5c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700213"/>
            <a:ext cx="3240087" cy="2808287"/>
          </a:xfrm>
          <a:ln w="28575"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mypresentation.ru/documents/8c271c0a16e25e0ee07fd865356635f7/img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620713"/>
            <a:ext cx="7921625" cy="5616575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AutoShape 2" descr="https://presentacii.ru/documents_2/dd0a22720a1bbada541cca2fccc74f1f/img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Times New Roman" pitchFamily="18" charset="0"/>
            </a:endParaRPr>
          </a:p>
        </p:txBody>
      </p:sp>
      <p:sp>
        <p:nvSpPr>
          <p:cNvPr id="20482" name="AutoShape 4" descr="https://presentacii.ru/documents_2/dd0a22720a1bbada541cca2fccc74f1f/img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692696"/>
            <a:ext cx="2880320" cy="360040"/>
          </a:xfrm>
          <a:solidFill>
            <a:schemeClr val="tx2">
              <a:lumMod val="75000"/>
            </a:schemeClr>
          </a:solidFill>
          <a:ln w="28575">
            <a:solidFill>
              <a:srgbClr val="CC9900"/>
            </a:solidFill>
          </a:ln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Ожидаемые результаты</a:t>
            </a:r>
            <a:endParaRPr lang="ru-RU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457200" y="1196752"/>
            <a:ext cx="3610744" cy="4929411"/>
          </a:xfrm>
          <a:solidFill>
            <a:schemeClr val="tx2">
              <a:lumMod val="75000"/>
            </a:schemeClr>
          </a:solidFill>
          <a:ln w="19050">
            <a:solidFill>
              <a:srgbClr val="CC9900"/>
            </a:solidFill>
          </a:ln>
        </p:spPr>
        <p:txBody>
          <a:bodyPr/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В результате занятия квиллингом дети 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- научатся различным приёмам работы с бумагой;</a:t>
            </a: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- будут знать основные геометрические понятия и базовые формы квиллинга;</a:t>
            </a: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- научатся следовать устным инструкциям, читать и зарисовывать схемы изделий; создавать изделия квиллинга, пользуясь инструкционными картами-схемами;</a:t>
            </a: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- будут создавать композиции с изделиями, выполненные в технике квиллинга;</a:t>
            </a: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- разовьют внимание, память, мышление, пространственное воображение; мелкую моторику рук и глазомер; художественный вкус, творческие способности и фантазию;</a:t>
            </a: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- познакомятся с искусством бумагокручения;</a:t>
            </a: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- овладеют навыками культуры труда;</a:t>
            </a: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- улучшат свои коммуникативные способности.</a:t>
            </a:r>
          </a:p>
          <a:p>
            <a:pPr algn="just">
              <a:buFontTx/>
              <a:buChar char="-"/>
            </a:pPr>
            <a:endParaRPr lang="ru-RU" dirty="0" smtClean="0">
              <a:solidFill>
                <a:srgbClr val="002060"/>
              </a:solidFill>
            </a:endParaRP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C:\Documents and Settings\1\Рабочий стол\фото квиллинг\IMG_85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124744"/>
            <a:ext cx="3024336" cy="2952328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</p:spPr>
      </p:pic>
      <p:pic>
        <p:nvPicPr>
          <p:cNvPr id="8" name="Содержимое 7" descr="C:\Documents and Settings\1\Рабочий стол\фото квиллинг\IMG_8573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140968"/>
            <a:ext cx="3024336" cy="2952328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28575">
            <a:solidFill>
              <a:schemeClr val="tx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400" b="0" dirty="0" smtClean="0">
                <a:solidFill>
                  <a:srgbClr val="0A0A90"/>
                </a:solidFill>
                <a:effectLst/>
                <a:latin typeface="+mn-lt"/>
              </a:rPr>
              <a:t>Основные принципы выполнения поделок: доступность, простота, соответствие возрастным и индивидуальным особенностям (закручивание бумажных полосок и придание им ажурных форм, моделирование); наглядность (иллюстративность, личный пример); «от простого к сложному» (научившись элементарным навыкам работы, ребенок применяет свои знания в выполнении сложных творческих работ).</a:t>
            </a:r>
            <a:endParaRPr lang="ru-RU" sz="1400" dirty="0">
              <a:solidFill>
                <a:srgbClr val="0A0A90"/>
              </a:solidFill>
              <a:effectLst/>
              <a:latin typeface="+mn-lt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3863975" cy="4852987"/>
          </a:xfrm>
          <a:ln w="19050">
            <a:solidFill>
              <a:schemeClr val="tx2">
                <a:lumMod val="50000"/>
              </a:schemeClr>
            </a:solidFill>
          </a:ln>
        </p:spPr>
      </p:pic>
      <p:pic>
        <p:nvPicPr>
          <p:cNvPr id="9" name="Рисунок 8" descr="C:\Documents and Settings\1\Рабочий стол\фото квиллинг\IMG_85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4104456" cy="4824536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rgbClr val="262626"/>
      </a:dk1>
      <a:lt1>
        <a:sysClr val="window" lastClr="FFFFFF"/>
      </a:lt1>
      <a:dk2>
        <a:srgbClr val="92D050"/>
      </a:dk2>
      <a:lt2>
        <a:srgbClr val="F6F09E"/>
      </a:lt2>
      <a:accent1>
        <a:srgbClr val="FFC000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</TotalTime>
  <Words>449</Words>
  <Application>Microsoft Office PowerPoint</Application>
  <PresentationFormat>Экран (4:3)</PresentationFormat>
  <Paragraphs>49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Квиллинг в работе с дошкольниками</vt:lpstr>
      <vt:lpstr>Цель проведения мастер - класса:</vt:lpstr>
      <vt:lpstr>Развитие детского творчества является актуальной проблемой современной педагогики. Актуальность состоит в том, что современное быстро прогрессирующее общество требует от человека оригинальных и инновационных идей, не шаблонные привычные действия, а подвижность и гибкость мышления, творческий подход к решению проблем.</vt:lpstr>
      <vt:lpstr>Что такое квиллинг?</vt:lpstr>
      <vt:lpstr>Актуальность:</vt:lpstr>
      <vt:lpstr>Инструменты для квиллинга:</vt:lpstr>
      <vt:lpstr>Слайд 7</vt:lpstr>
      <vt:lpstr>Ожидаемые результаты</vt:lpstr>
      <vt:lpstr>Основные принципы выполнения поделок: доступность, простота, соответствие возрастным и индивидуальным особенностям (закручивание бумажных полосок и придание им ажурных форм, моделирование); наглядность (иллюстративность, личный пример); «от простого к сложному» (научившись элементарным навыкам работы, ребенок применяет свои знания в выполнении сложных творческих работ).</vt:lpstr>
      <vt:lpstr>Слайд 10</vt:lpstr>
      <vt:lpstr>Слайд 11</vt:lpstr>
      <vt:lpstr> Люди всех возрастов восхищаются готовым результатами бумагокручения. Опыт работы с детьми старшего дошкольного возраста показал, что дети с удовольствие овладевают навыками новой для них техники обработки бумаги. Творчество в технике квиллинг вызывает у детей интерес и желание создавать новые работы.</vt:lpstr>
      <vt:lpstr>Слайд 13</vt:lpstr>
      <vt:lpstr>Слайд 14</vt:lpstr>
      <vt:lpstr>Слайд 15</vt:lpstr>
      <vt:lpstr>Слайд 16</vt:lpstr>
      <vt:lpstr>Слайд 17</vt:lpstr>
      <vt:lpstr>Слайд 18</vt:lpstr>
      <vt:lpstr>Используемая литература: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Квиллинг в работе с дошкольниками</dc:title>
  <cp:lastModifiedBy>c400</cp:lastModifiedBy>
  <cp:revision>50</cp:revision>
  <dcterms:modified xsi:type="dcterms:W3CDTF">2018-03-12T17:47:34Z</dcterms:modified>
</cp:coreProperties>
</file>